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5"/>
  </p:sldMasterIdLst>
  <p:sldIdLst>
    <p:sldId id="256" r:id="rId6"/>
  </p:sldIdLst>
  <p:sldSz cx="30238700" cy="42803763"/>
  <p:notesSz cx="9931400" cy="1435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8">
          <p15:clr>
            <a:srgbClr val="A4A3A4"/>
          </p15:clr>
        </p15:guide>
        <p15:guide id="2" pos="9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05"/>
    <a:srgbClr val="002D55"/>
    <a:srgbClr val="000066"/>
    <a:srgbClr val="00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7" autoAdjust="0"/>
    <p:restoredTop sz="95833" autoAdjust="0"/>
  </p:normalViewPr>
  <p:slideViewPr>
    <p:cSldViewPr>
      <p:cViewPr>
        <p:scale>
          <a:sx n="52" d="100"/>
          <a:sy n="52" d="100"/>
        </p:scale>
        <p:origin x="352" y="-1280"/>
      </p:cViewPr>
      <p:guideLst>
        <p:guide orient="horz" pos="13488"/>
        <p:guide pos="95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DF08A-3CDD-4BFD-8917-C6B61351497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4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8538" y="12365038"/>
            <a:ext cx="12774612" cy="2568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5550" y="12365038"/>
            <a:ext cx="12774613" cy="2568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EE3D5F-0115-4148-AD77-1E3E4779AE5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3837708"/>
            <a:ext cx="27216100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11686313"/>
            <a:ext cx="1336198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300" y="15686841"/>
            <a:ext cx="13361988" cy="225496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0650" y="11686313"/>
            <a:ext cx="13366750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0650" y="15686841"/>
            <a:ext cx="13366750" cy="225496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02DAD-1812-4F41-87A2-511ED3FEB16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ern="0" baseline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ern="0" baseline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ern="0" baseline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9050169-AE2D-4E3D-9C35-CFA0C0191E58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6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4971141"/>
            <a:ext cx="9948863" cy="3985533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113" y="5042579"/>
            <a:ext cx="16905287" cy="33193946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300" y="8956675"/>
            <a:ext cx="9948863" cy="29279850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90C5F-A907-46B1-BED0-BFEC5A56FCE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725" y="29962475"/>
            <a:ext cx="18141950" cy="35369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7725" y="4399637"/>
            <a:ext cx="18141950" cy="25107226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725" y="33499425"/>
            <a:ext cx="18141950" cy="5024438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CAB69-AEBA-470C-A43F-17C07A0ACA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8538" y="3805238"/>
            <a:ext cx="25701625" cy="713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378" tIns="208689" rIns="417378" bIns="208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8538" y="12365038"/>
            <a:ext cx="25701625" cy="256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378" tIns="208689" rIns="417378" bIns="208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68538" y="38998525"/>
            <a:ext cx="62992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378" tIns="208689" rIns="417378" bIns="208689" numCol="1" anchor="t" anchorCtr="0" compatLnSpc="1">
            <a:prstTxWarp prst="textNoShape">
              <a:avLst/>
            </a:prstTxWarp>
          </a:bodyPr>
          <a:lstStyle>
            <a:lvl1pPr>
              <a:defRPr sz="6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1450" y="38998525"/>
            <a:ext cx="95758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378" tIns="208689" rIns="417378" bIns="208689" numCol="1" anchor="t" anchorCtr="0" compatLnSpc="1">
            <a:prstTxWarp prst="textNoShape">
              <a:avLst/>
            </a:prstTxWarp>
          </a:bodyPr>
          <a:lstStyle>
            <a:lvl1pPr algn="ctr">
              <a:defRPr sz="6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70963" y="38998525"/>
            <a:ext cx="6299200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378" tIns="208689" rIns="417378" bIns="208689" numCol="1" anchor="t" anchorCtr="0" compatLnSpc="1">
            <a:prstTxWarp prst="textNoShape">
              <a:avLst/>
            </a:prstTxWarp>
          </a:bodyPr>
          <a:lstStyle>
            <a:lvl1pPr algn="r">
              <a:defRPr sz="6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34BCED6-C307-43BA-A13C-B28E22DE730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pic>
        <p:nvPicPr>
          <p:cNvPr id="1031" name="Picture 7" descr="A0_Print_Poster_template_header_portrait cop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163"/>
            <a:ext cx="30238700" cy="536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5" r:id="rId4"/>
    <p:sldLayoutId id="2147483683" r:id="rId5"/>
    <p:sldLayoutId id="2147483684" r:id="rId6"/>
  </p:sldLayoutIdLst>
  <p:txStyles>
    <p:titleStyle>
      <a:lvl1pPr algn="ctr" defTabSz="4173538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ctr" defTabSz="4173538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2pPr>
      <a:lvl3pPr algn="ctr" defTabSz="4173538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3pPr>
      <a:lvl4pPr algn="ctr" defTabSz="4173538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4pPr>
      <a:lvl5pPr algn="ctr" defTabSz="4173538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cs typeface="Arial" charset="0"/>
        </a:defRPr>
      </a:lvl5pPr>
      <a:lvl6pPr marL="4572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pitchFamily="18" charset="0"/>
        </a:defRPr>
      </a:lvl6pPr>
      <a:lvl7pPr marL="9144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pitchFamily="18" charset="0"/>
        </a:defRPr>
      </a:lvl7pPr>
      <a:lvl8pPr marL="13716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pitchFamily="18" charset="0"/>
        </a:defRPr>
      </a:lvl8pPr>
      <a:lvl9pPr marL="1828800" algn="ctr" defTabSz="4173538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" pitchFamily="18" charset="0"/>
        </a:defRPr>
      </a:lvl9pPr>
    </p:titleStyle>
    <p:bodyStyle>
      <a:lvl1pPr marL="1565275" indent="-1565275" algn="l" defTabSz="4173538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390900" indent="-1303338" algn="l" defTabSz="4173538" rtl="0" eaLnBrk="0" fontAlgn="base" hangingPunct="0">
        <a:spcBef>
          <a:spcPct val="20000"/>
        </a:spcBef>
        <a:spcAft>
          <a:spcPct val="0"/>
        </a:spcAft>
        <a:buChar char="–"/>
        <a:defRPr sz="128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5216525" indent="-1042988" algn="l" defTabSz="4173538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7304088" indent="-1042988" algn="l" defTabSz="4173538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9391650" indent="-1044575" algn="l" defTabSz="4173538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9848850" indent="-1044575" algn="l" defTabSz="4173538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306050" indent="-1044575" algn="l" defTabSz="4173538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63250" indent="-1044575" algn="l" defTabSz="4173538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220450" indent="-1044575" algn="l" defTabSz="4173538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/>
          <p:cNvSpPr txBox="1">
            <a:spLocks noChangeArrowheads="1"/>
          </p:cNvSpPr>
          <p:nvPr/>
        </p:nvSpPr>
        <p:spPr bwMode="auto">
          <a:xfrm>
            <a:off x="1005782" y="6852234"/>
            <a:ext cx="2781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GB" sz="4000" dirty="0" smtClean="0"/>
              <a:t>Ignacio </a:t>
            </a:r>
            <a:r>
              <a:rPr lang="en-GB" sz="4000" dirty="0" err="1" smtClean="0"/>
              <a:t>Aguado</a:t>
            </a:r>
            <a:r>
              <a:rPr lang="en-GB" sz="4000" dirty="0" smtClean="0"/>
              <a:t> Cortez</a:t>
            </a:r>
            <a:r>
              <a:rPr lang="es-ES" sz="4000" dirty="0" err="1" smtClean="0"/>
              <a:t>ón</a:t>
            </a:r>
            <a:r>
              <a:rPr lang="es-ES" sz="4000" dirty="0"/>
              <a:t> </a:t>
            </a:r>
            <a:r>
              <a:rPr lang="es-ES" sz="4000" dirty="0" smtClean="0"/>
              <a:t>- Darío Martínez Romero - Juan Luis Moral Pérez</a:t>
            </a:r>
            <a:endParaRPr lang="en-GB" sz="4000" dirty="0" smtClean="0"/>
          </a:p>
        </p:txBody>
      </p:sp>
      <p:sp>
        <p:nvSpPr>
          <p:cNvPr id="3075" name="Text Box 56"/>
          <p:cNvSpPr txBox="1">
            <a:spLocks noChangeArrowheads="1"/>
          </p:cNvSpPr>
          <p:nvPr/>
        </p:nvSpPr>
        <p:spPr bwMode="auto">
          <a:xfrm>
            <a:off x="19507200" y="3939540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en-US"/>
          </a:p>
        </p:txBody>
      </p:sp>
      <p:graphicFrame>
        <p:nvGraphicFramePr>
          <p:cNvPr id="2181" name="Group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87425"/>
              </p:ext>
            </p:extLst>
          </p:nvPr>
        </p:nvGraphicFramePr>
        <p:xfrm>
          <a:off x="736600" y="39776400"/>
          <a:ext cx="3616325" cy="2057400"/>
        </p:xfrm>
        <a:graphic>
          <a:graphicData uri="http://schemas.openxmlformats.org/drawingml/2006/table">
            <a:tbl>
              <a:tblPr/>
              <a:tblGrid>
                <a:gridCol w="3616325"/>
              </a:tblGrid>
              <a:tr h="2057400">
                <a:tc>
                  <a:txBody>
                    <a:bodyPr/>
                    <a:lstStyle/>
                    <a:p>
                      <a:pPr marL="0" marR="0" lvl="0" indent="0" algn="l" defTabSz="417353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7" name="TextBox 38"/>
          <p:cNvSpPr txBox="1">
            <a:spLocks noChangeArrowheads="1"/>
          </p:cNvSpPr>
          <p:nvPr/>
        </p:nvSpPr>
        <p:spPr bwMode="auto">
          <a:xfrm>
            <a:off x="3903663" y="4541838"/>
            <a:ext cx="220027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ctr"/>
            <a:r>
              <a:rPr lang="en-GB" altLang="en-US" sz="8000" dirty="0" smtClean="0"/>
              <a:t>Predicting the ELO of League of Legends players</a:t>
            </a:r>
            <a:endParaRPr lang="en-GB" altLang="en-US" sz="8000" b="1" dirty="0">
              <a:latin typeface="Corisande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8589" y="8642471"/>
            <a:ext cx="26824209" cy="87269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lvl="1"/>
            <a:r>
              <a:rPr lang="en-GB" sz="4400" b="1" dirty="0" smtClean="0">
                <a:solidFill>
                  <a:schemeClr val="accent6"/>
                </a:solidFill>
              </a:rPr>
              <a:t>Motivation</a:t>
            </a:r>
            <a:endParaRPr lang="en-GB" sz="4400" b="1" dirty="0" smtClean="0">
              <a:solidFill>
                <a:schemeClr val="accent6"/>
              </a:solidFill>
            </a:endParaRPr>
          </a:p>
          <a:p>
            <a:pPr lvl="1"/>
            <a:endParaRPr lang="en-GB" dirty="0"/>
          </a:p>
          <a:p>
            <a:pPr marL="457200" indent="-457200">
              <a:buFont typeface="Arial" charset="0"/>
              <a:buChar char="•"/>
            </a:pPr>
            <a:r>
              <a:rPr lang="en-GB" sz="3200" dirty="0"/>
              <a:t>League of </a:t>
            </a:r>
            <a:r>
              <a:rPr lang="en-GB" sz="3200" dirty="0" smtClean="0"/>
              <a:t>Legends is </a:t>
            </a:r>
            <a:r>
              <a:rPr lang="en-GB" sz="3200" dirty="0"/>
              <a:t>a multiplayer online battle arena video game developed and published by Riot </a:t>
            </a:r>
            <a:r>
              <a:rPr lang="en-GB" sz="3200" dirty="0" smtClean="0"/>
              <a:t>Games. </a:t>
            </a:r>
            <a:endParaRPr lang="en-GB" sz="3200" dirty="0" smtClean="0"/>
          </a:p>
          <a:p>
            <a:endParaRPr lang="en-GB" sz="3200" dirty="0"/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The </a:t>
            </a:r>
            <a:r>
              <a:rPr lang="en-GB" sz="3200" dirty="0" smtClean="0"/>
              <a:t>players </a:t>
            </a:r>
            <a:r>
              <a:rPr lang="en-GB" sz="3200" dirty="0"/>
              <a:t>assume the role of an unseen "</a:t>
            </a:r>
            <a:r>
              <a:rPr lang="en-GB" sz="3200" dirty="0" err="1"/>
              <a:t>summoner</a:t>
            </a:r>
            <a:r>
              <a:rPr lang="en-GB" sz="3200" dirty="0"/>
              <a:t>" that controls a "champion" </a:t>
            </a:r>
            <a:r>
              <a:rPr lang="en-GB" sz="3200" dirty="0" smtClean="0"/>
              <a:t>with different </a:t>
            </a:r>
            <a:r>
              <a:rPr lang="en-GB" sz="3200" dirty="0"/>
              <a:t>abilities </a:t>
            </a:r>
            <a:endParaRPr lang="en-GB" sz="3200" dirty="0" smtClean="0"/>
          </a:p>
          <a:p>
            <a:pPr marL="457200" indent="-457200">
              <a:buFont typeface="Arial" charset="0"/>
              <a:buChar char="•"/>
            </a:pPr>
            <a:endParaRPr lang="en-GB" sz="3200" dirty="0"/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 5 vs 5 players battle against in two teams. </a:t>
            </a:r>
            <a:r>
              <a:rPr lang="en-GB" sz="3200" dirty="0" smtClean="0"/>
              <a:t>The </a:t>
            </a:r>
            <a:r>
              <a:rPr lang="en-GB" sz="3200" dirty="0"/>
              <a:t>goal </a:t>
            </a:r>
            <a:r>
              <a:rPr lang="en-GB" sz="3200" dirty="0" smtClean="0"/>
              <a:t>is to </a:t>
            </a:r>
            <a:r>
              <a:rPr lang="en-GB" sz="3200" dirty="0"/>
              <a:t>destroy the opposing team's "</a:t>
            </a:r>
            <a:r>
              <a:rPr lang="en-GB" sz="3200" dirty="0" smtClean="0"/>
              <a:t>nexus defended by turrets. </a:t>
            </a:r>
          </a:p>
          <a:p>
            <a:endParaRPr lang="en-GB" sz="3200" dirty="0"/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The Ranked </a:t>
            </a:r>
            <a:r>
              <a:rPr lang="en-GB" sz="3200" dirty="0" smtClean="0"/>
              <a:t>Matchmaking uses a system in which pre-made </a:t>
            </a:r>
            <a:r>
              <a:rPr lang="en-GB" sz="3200" dirty="0"/>
              <a:t>teams must be of comparable ELO strength, so expert players and weak players are not allowed to team together in Ranked. </a:t>
            </a:r>
            <a:r>
              <a:rPr lang="en-GB" sz="3200" dirty="0" smtClean="0"/>
              <a:t>The ELO ranking is classified in Leagues based on </a:t>
            </a:r>
            <a:r>
              <a:rPr lang="en-GB" sz="3200" dirty="0" smtClean="0"/>
              <a:t>metals:</a:t>
            </a:r>
            <a:endParaRPr lang="en-GB" sz="3200" dirty="0" smtClean="0"/>
          </a:p>
          <a:p>
            <a:endParaRPr lang="en-GB" sz="3600" dirty="0"/>
          </a:p>
          <a:p>
            <a:endParaRPr lang="en-GB" sz="3600" dirty="0"/>
          </a:p>
          <a:p>
            <a:endParaRPr lang="en-GB" sz="3600" dirty="0" smtClean="0"/>
          </a:p>
          <a:p>
            <a:endParaRPr lang="en-GB" sz="3600" dirty="0" smtClean="0"/>
          </a:p>
          <a:p>
            <a:r>
              <a:rPr lang="en-GB" sz="3600" dirty="0" smtClean="0"/>
              <a:t>						</a:t>
            </a:r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Aim of the project: Predict </a:t>
            </a:r>
            <a:r>
              <a:rPr lang="en-GB" sz="3200" dirty="0" smtClean="0"/>
              <a:t>the ELO </a:t>
            </a:r>
            <a:r>
              <a:rPr lang="en-GB" sz="3200" dirty="0" smtClean="0"/>
              <a:t>of the </a:t>
            </a:r>
            <a:r>
              <a:rPr lang="en-GB" sz="3200" dirty="0" smtClean="0"/>
              <a:t>player based in his statistics. </a:t>
            </a:r>
            <a:endParaRPr lang="en-GB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GB" sz="3200" dirty="0" smtClean="0"/>
              <a:t>Approach: </a:t>
            </a:r>
            <a:r>
              <a:rPr lang="en-GB" sz="3200" dirty="0"/>
              <a:t>T</a:t>
            </a:r>
            <a:r>
              <a:rPr lang="en-GB" sz="3200" dirty="0" smtClean="0"/>
              <a:t>rain </a:t>
            </a:r>
            <a:r>
              <a:rPr lang="en-GB" sz="3200" dirty="0" smtClean="0"/>
              <a:t>a model </a:t>
            </a:r>
            <a:r>
              <a:rPr lang="en-GB" sz="3200" dirty="0" smtClean="0"/>
              <a:t>using the 2015 and 2016 season statistics from +30000 </a:t>
            </a:r>
            <a:r>
              <a:rPr lang="en-GB" sz="3200" dirty="0" smtClean="0"/>
              <a:t>accounts from different leagues </a:t>
            </a:r>
            <a:r>
              <a:rPr lang="en-GB" sz="3200" dirty="0" smtClean="0"/>
              <a:t>in </a:t>
            </a:r>
            <a:r>
              <a:rPr lang="en-GB" sz="3200" dirty="0" smtClean="0"/>
              <a:t>the Europe West (EUW) region.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328589" y="18233529"/>
            <a:ext cx="26824210" cy="14218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lvl="1" defTabSz="4173538" eaLnBrk="1" hangingPunct="1">
              <a:spcBef>
                <a:spcPct val="20000"/>
              </a:spcBef>
            </a:pPr>
            <a:r>
              <a:rPr lang="en-US" altLang="en-US" sz="4400" b="1" dirty="0" smtClean="0">
                <a:solidFill>
                  <a:schemeClr val="accent6"/>
                </a:solidFill>
              </a:rPr>
              <a:t>Methodology</a:t>
            </a:r>
            <a:endParaRPr lang="en-US" altLang="en-US" sz="4400" b="1" dirty="0">
              <a:solidFill>
                <a:schemeClr val="accent6"/>
              </a:solidFill>
            </a:endParaRPr>
          </a:p>
          <a:p>
            <a:pPr lvl="1" defTabSz="4173538" eaLnBrk="1" hangingPunct="1"/>
            <a:endParaRPr lang="en-US" altLang="en-US" dirty="0"/>
          </a:p>
          <a:p>
            <a:pPr lvl="1" defTabSz="4173538" eaLnBrk="1" hangingPunct="1"/>
            <a:r>
              <a:rPr lang="en-US" altLang="en-US" sz="3600" dirty="0" smtClean="0"/>
              <a:t>1. Data mining</a:t>
            </a:r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r>
              <a:rPr lang="en-US" altLang="en-US" sz="3600" dirty="0" smtClean="0"/>
              <a:t>2. Data wrangling and analysis</a:t>
            </a:r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r>
              <a:rPr lang="en-US" altLang="en-US" sz="3600" dirty="0" smtClean="0"/>
              <a:t>3. Machine Learning</a:t>
            </a:r>
            <a:endParaRPr lang="en-US" altLang="en-US" sz="3600" dirty="0"/>
          </a:p>
          <a:p>
            <a:pPr lvl="1" defTabSz="4173538" eaLnBrk="1" hangingPunct="1"/>
            <a:r>
              <a:rPr lang="en-US" altLang="en-US" sz="3600" dirty="0" smtClean="0"/>
              <a:t> </a:t>
            </a:r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r>
              <a:rPr lang="en-US" altLang="en-US" sz="3600" dirty="0" smtClean="0"/>
              <a:t>4. Results visualization</a:t>
            </a:r>
          </a:p>
          <a:p>
            <a:pPr lvl="1" defTabSz="4173538" eaLnBrk="1" hangingPunct="1"/>
            <a:endParaRPr lang="en-US" altLang="en-US" sz="3600" dirty="0"/>
          </a:p>
          <a:p>
            <a:pPr lvl="1" defTabSz="4173538" eaLnBrk="1" hangingPunct="1"/>
            <a:endParaRPr lang="en-US" altLang="en-US" sz="3600" dirty="0" smtClean="0"/>
          </a:p>
          <a:p>
            <a:pPr lvl="1" defTabSz="4173538" eaLnBrk="1" hangingPunct="1"/>
            <a:endParaRPr lang="en-US" altLang="en-US" sz="3600" dirty="0"/>
          </a:p>
          <a:p>
            <a:pPr lvl="1" defTabSz="4173538" eaLnBrk="1" hangingPunct="1"/>
            <a:endParaRPr lang="en-US" altLang="en-US" sz="3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05783" y="34147296"/>
            <a:ext cx="11737303" cy="57053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4173538" eaLnBrk="1" hangingPunct="1">
              <a:spcBef>
                <a:spcPct val="20000"/>
              </a:spcBef>
            </a:pPr>
            <a:r>
              <a:rPr lang="en-US" altLang="en-US" sz="4400" b="1" dirty="0" smtClean="0">
                <a:solidFill>
                  <a:schemeClr val="accent6"/>
                </a:solidFill>
              </a:rPr>
              <a:t>Results</a:t>
            </a:r>
            <a:endParaRPr lang="en-US" altLang="en-US" sz="3600" b="1" dirty="0">
              <a:solidFill>
                <a:schemeClr val="accent6"/>
              </a:solidFill>
              <a:latin typeface="+mn-lt"/>
            </a:endParaRPr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5073684" y="34147295"/>
            <a:ext cx="13079114" cy="5629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lvl="1" defTabSz="4173538" eaLnBrk="1" hangingPunct="1">
              <a:spcBef>
                <a:spcPct val="20000"/>
              </a:spcBef>
            </a:pPr>
            <a:r>
              <a:rPr lang="en-GB" sz="4400" b="1" dirty="0" smtClean="0">
                <a:solidFill>
                  <a:schemeClr val="accent6"/>
                </a:solidFill>
                <a:latin typeface="+mn-lt"/>
              </a:rPr>
              <a:t>Conclusions</a:t>
            </a:r>
            <a:endParaRPr lang="en-GB" sz="3600" b="1" dirty="0">
              <a:solidFill>
                <a:schemeClr val="accent6"/>
              </a:solidFill>
              <a:latin typeface="+mn-lt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89" y="555121"/>
            <a:ext cx="6048671" cy="2903362"/>
          </a:xfrm>
          <a:prstGeom prst="rect">
            <a:avLst/>
          </a:prstGeom>
        </p:spPr>
      </p:pic>
      <p:grpSp>
        <p:nvGrpSpPr>
          <p:cNvPr id="2" name="Agrupar 1"/>
          <p:cNvGrpSpPr/>
          <p:nvPr/>
        </p:nvGrpSpPr>
        <p:grpSpPr>
          <a:xfrm>
            <a:off x="6334374" y="13691775"/>
            <a:ext cx="15839330" cy="2477173"/>
            <a:chOff x="6550398" y="13582345"/>
            <a:chExt cx="15839330" cy="247717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398" y="13582345"/>
              <a:ext cx="15839330" cy="2152021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7147144" y="15536298"/>
              <a:ext cx="1220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 err="1"/>
                <a:t>B</a:t>
              </a:r>
              <a:r>
                <a:rPr lang="es-ES_tradnl" sz="2800" dirty="0" err="1" smtClean="0"/>
                <a:t>ronze</a:t>
              </a:r>
              <a:endParaRPr lang="es-ES_tradnl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9341598" y="15472756"/>
              <a:ext cx="10422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 err="1"/>
                <a:t>S</a:t>
              </a:r>
              <a:r>
                <a:rPr lang="es-ES_tradnl" sz="2800" dirty="0" err="1" smtClean="0"/>
                <a:t>ilver</a:t>
              </a:r>
              <a:endParaRPr lang="es-ES_tradnl" sz="2800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1610767" y="1553629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/>
                <a:t>G</a:t>
              </a:r>
              <a:r>
                <a:rPr lang="es-ES_tradnl" sz="2800" dirty="0" smtClean="0"/>
                <a:t>old</a:t>
              </a:r>
              <a:endParaRPr lang="es-ES_tradnl" sz="2000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13425146" y="15536298"/>
              <a:ext cx="1479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 err="1"/>
                <a:t>P</a:t>
              </a:r>
              <a:r>
                <a:rPr lang="es-ES_tradnl" sz="2800" dirty="0" err="1" smtClean="0"/>
                <a:t>latinum</a:t>
              </a:r>
              <a:endParaRPr lang="es-ES_tradnl" sz="2800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15783885" y="15536298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 err="1"/>
                <a:t>D</a:t>
              </a:r>
              <a:r>
                <a:rPr lang="es-ES_tradnl" sz="2800" dirty="0" err="1" smtClean="0"/>
                <a:t>iamond</a:t>
              </a:r>
              <a:endParaRPr lang="es-ES_tradnl" sz="2800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18128619" y="15536298"/>
              <a:ext cx="1180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/>
                <a:t>M</a:t>
              </a:r>
              <a:r>
                <a:rPr lang="es-ES_tradnl" sz="2800" dirty="0" smtClean="0"/>
                <a:t>aster</a:t>
              </a:r>
              <a:endParaRPr lang="es-ES_tradnl" sz="2800" dirty="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19968665" y="15472756"/>
              <a:ext cx="1757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800" dirty="0" err="1"/>
                <a:t>C</a:t>
              </a:r>
              <a:r>
                <a:rPr lang="es-ES_tradnl" sz="2800" dirty="0" err="1" smtClean="0"/>
                <a:t>hallenger</a:t>
              </a:r>
              <a:endParaRPr lang="es-ES_tradnl" sz="2800" dirty="0"/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2351" y="588368"/>
            <a:ext cx="4206431" cy="2870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FC style">
      <a:majorFont>
        <a:latin typeface="Corisande"/>
        <a:ea typeface=""/>
        <a:cs typeface=""/>
      </a:majorFont>
      <a:minorFont>
        <a:latin typeface="Corisand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FEB35FB51C0F42A9A471BD9DD2DD1B" ma:contentTypeVersion="4" ma:contentTypeDescription="Create a new document." ma:contentTypeScope="" ma:versionID="b649a85a2e43e41705a83bb62952bce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66758ad48435124b95dc0df0729e68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D3295CA-B139-4B85-B110-8C827C6B0C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70582-39B3-4EE1-B4C9-D3C3087CF0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3874F-BA98-4A0D-88E6-76DECBDFE515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DC2EC29E-A882-44FB-AFD1-7DA09578EF59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57</Words>
  <Application>Microsoft Macintosh PowerPoint</Application>
  <PresentationFormat>Personalizado</PresentationFormat>
  <Paragraphs>63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Corisande</vt:lpstr>
      <vt:lpstr>Corisande Light</vt:lpstr>
      <vt:lpstr>Times</vt:lpstr>
      <vt:lpstr>Arial</vt:lpstr>
      <vt:lpstr>Blank Presentation</vt:lpstr>
      <vt:lpstr>Presentación de PowerPoint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template: conference - A0 portrait (ppt)</dc:title>
  <dc:creator>Studio Mac</dc:creator>
  <cp:lastModifiedBy>Usuario de Microsoft Office</cp:lastModifiedBy>
  <cp:revision>73</cp:revision>
  <cp:lastPrinted>2013-10-10T17:56:58Z</cp:lastPrinted>
  <dcterms:created xsi:type="dcterms:W3CDTF">2007-04-05T18:09:36Z</dcterms:created>
  <dcterms:modified xsi:type="dcterms:W3CDTF">2017-01-29T22:35:54Z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Summers, Karen (STFC,RAL,OBR)</vt:lpwstr>
  </property>
  <property fmtid="{D5CDD505-2E9C-101B-9397-08002B2CF9AE}" pid="4" name="xd_Signature">
    <vt:lpwstr/>
  </property>
  <property fmtid="{D5CDD505-2E9C-101B-9397-08002B2CF9AE}" pid="5" name="display_urn:schemas-microsoft-com:office:office#Author">
    <vt:lpwstr>Summers, Karen (STFC,RAL,OBR)</vt:lpwstr>
  </property>
  <property fmtid="{D5CDD505-2E9C-101B-9397-08002B2CF9AE}" pid="6" name="TemplateUrl">
    <vt:lpwstr/>
  </property>
  <property fmtid="{D5CDD505-2E9C-101B-9397-08002B2CF9AE}" pid="7" name="xd_ProgID">
    <vt:lpwstr/>
  </property>
  <property fmtid="{D5CDD505-2E9C-101B-9397-08002B2CF9AE}" pid="8" name="ContentTypeId">
    <vt:lpwstr>0x010100F731947B08D5984288BC8B16A979FF50</vt:lpwstr>
  </property>
  <property fmtid="{D5CDD505-2E9C-101B-9397-08002B2CF9AE}" pid="9" name="_SourceUrl">
    <vt:lpwstr/>
  </property>
  <property fmtid="{D5CDD505-2E9C-101B-9397-08002B2CF9AE}" pid="10" name="_SharedFileIndex">
    <vt:lpwstr/>
  </property>
</Properties>
</file>